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Roboto" charset="1" panose="02000000000000000000"/>
      <p:regular r:id="rId15"/>
    </p:embeddedFont>
    <p:embeddedFont>
      <p:font typeface="Open Sans Bold" charset="1" panose="020B0806030504020204"/>
      <p:regular r:id="rId16"/>
    </p:embeddedFont>
    <p:embeddedFont>
      <p:font typeface="Evolventa" charset="1" panose="020B0502020202020204"/>
      <p:regular r:id="rId17"/>
    </p:embeddedFont>
    <p:embeddedFont>
      <p:font typeface="Open Sans" charset="1" panose="020B0606030504020204"/>
      <p:regular r:id="rId18"/>
    </p:embeddedFont>
    <p:embeddedFont>
      <p:font typeface="Evolventa Bold" charset="1" panose="020B0702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8301907"/>
            <a:ext cx="18288000" cy="0"/>
          </a:xfrm>
          <a:prstGeom prst="line">
            <a:avLst/>
          </a:prstGeom>
          <a:ln cap="flat" w="28575">
            <a:solidFill>
              <a:srgbClr val="D9DF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8402363" y="0"/>
            <a:ext cx="1483274" cy="1483115"/>
          </a:xfrm>
          <a:prstGeom prst="rect">
            <a:avLst/>
          </a:prstGeom>
          <a:solidFill>
            <a:srgbClr val="D9DFDB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2907711" y="2832452"/>
            <a:ext cx="1247257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00">
                <a:solidFill>
                  <a:srgbClr val="D9DFDB"/>
                </a:solidFill>
                <a:latin typeface="Roboto"/>
                <a:ea typeface="Roboto"/>
                <a:cs typeface="Roboto"/>
                <a:sym typeface="Roboto"/>
              </a:rPr>
              <a:t>СЕМІНАР 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633388" y="213669"/>
            <a:ext cx="1021224" cy="1055777"/>
          </a:xfrm>
          <a:custGeom>
            <a:avLst/>
            <a:gdLst/>
            <a:ahLst/>
            <a:cxnLst/>
            <a:rect r="r" b="b" t="t" l="l"/>
            <a:pathLst>
              <a:path h="1055777" w="1021224">
                <a:moveTo>
                  <a:pt x="0" y="0"/>
                </a:moveTo>
                <a:lnTo>
                  <a:pt x="1021224" y="0"/>
                </a:lnTo>
                <a:lnTo>
                  <a:pt x="1021224" y="1055777"/>
                </a:lnTo>
                <a:lnTo>
                  <a:pt x="0" y="1055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13931" y="3222977"/>
            <a:ext cx="13860139" cy="5395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Культура та мистецтво доби Просвітництва. Рококо.</a:t>
            </a:r>
          </a:p>
          <a:p>
            <a:pPr algn="ctr">
              <a:lnSpc>
                <a:spcPts val="107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3924">
            <a:off x="13317083" y="4866045"/>
            <a:ext cx="11401103" cy="11338915"/>
          </a:xfrm>
          <a:custGeom>
            <a:avLst/>
            <a:gdLst/>
            <a:ahLst/>
            <a:cxnLst/>
            <a:rect r="r" b="b" t="t" l="l"/>
            <a:pathLst>
              <a:path h="11338915" w="11401103">
                <a:moveTo>
                  <a:pt x="0" y="0"/>
                </a:moveTo>
                <a:lnTo>
                  <a:pt x="11401103" y="0"/>
                </a:lnTo>
                <a:lnTo>
                  <a:pt x="11401103" y="11338915"/>
                </a:lnTo>
                <a:lnTo>
                  <a:pt x="0" y="11338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2674">
            <a:off x="2153770" y="3953197"/>
            <a:ext cx="6528619" cy="5982589"/>
          </a:xfrm>
          <a:custGeom>
            <a:avLst/>
            <a:gdLst/>
            <a:ahLst/>
            <a:cxnLst/>
            <a:rect r="r" b="b" t="t" l="l"/>
            <a:pathLst>
              <a:path h="5982589" w="6528619">
                <a:moveTo>
                  <a:pt x="0" y="0"/>
                </a:moveTo>
                <a:lnTo>
                  <a:pt x="6528618" y="0"/>
                </a:lnTo>
                <a:lnTo>
                  <a:pt x="6528618" y="5982589"/>
                </a:lnTo>
                <a:lnTo>
                  <a:pt x="0" y="5982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22490" y="1913965"/>
            <a:ext cx="3803832" cy="4826333"/>
          </a:xfrm>
          <a:custGeom>
            <a:avLst/>
            <a:gdLst/>
            <a:ahLst/>
            <a:cxnLst/>
            <a:rect r="r" b="b" t="t" l="l"/>
            <a:pathLst>
              <a:path h="4826333" w="3803832">
                <a:moveTo>
                  <a:pt x="0" y="0"/>
                </a:moveTo>
                <a:lnTo>
                  <a:pt x="3803832" y="0"/>
                </a:lnTo>
                <a:lnTo>
                  <a:pt x="3803832" y="4826333"/>
                </a:lnTo>
                <a:lnTo>
                  <a:pt x="0" y="4826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977778">
            <a:off x="9833190" y="3540649"/>
            <a:ext cx="6046242" cy="6399298"/>
            <a:chOff x="0" y="0"/>
            <a:chExt cx="8061656" cy="8532397"/>
          </a:xfrm>
        </p:grpSpPr>
        <p:sp>
          <p:nvSpPr>
            <p:cNvPr name="Freeform 6" id="6"/>
            <p:cNvSpPr/>
            <p:nvPr/>
          </p:nvSpPr>
          <p:spPr>
            <a:xfrm flipH="false" flipV="false" rot="2700000">
              <a:off x="1937864" y="894082"/>
              <a:ext cx="4185929" cy="7214975"/>
            </a:xfrm>
            <a:custGeom>
              <a:avLst/>
              <a:gdLst/>
              <a:ahLst/>
              <a:cxnLst/>
              <a:rect r="r" b="b" t="t" l="l"/>
              <a:pathLst>
                <a:path h="7214975" w="4185929">
                  <a:moveTo>
                    <a:pt x="0" y="0"/>
                  </a:moveTo>
                  <a:lnTo>
                    <a:pt x="4185929" y="0"/>
                  </a:lnTo>
                  <a:lnTo>
                    <a:pt x="4185929" y="7214975"/>
                  </a:lnTo>
                  <a:lnTo>
                    <a:pt x="0" y="7214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37358" y="6435685"/>
              <a:ext cx="956930" cy="956930"/>
            </a:xfrm>
            <a:custGeom>
              <a:avLst/>
              <a:gdLst/>
              <a:ahLst/>
              <a:cxnLst/>
              <a:rect r="r" b="b" t="t" l="l"/>
              <a:pathLst>
                <a:path h="956930" w="956930">
                  <a:moveTo>
                    <a:pt x="0" y="0"/>
                  </a:moveTo>
                  <a:lnTo>
                    <a:pt x="956930" y="0"/>
                  </a:lnTo>
                  <a:lnTo>
                    <a:pt x="956930" y="956931"/>
                  </a:lnTo>
                  <a:lnTo>
                    <a:pt x="0" y="9569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73521" y="6471849"/>
              <a:ext cx="884603" cy="884603"/>
            </a:xfrm>
            <a:custGeom>
              <a:avLst/>
              <a:gdLst/>
              <a:ahLst/>
              <a:cxnLst/>
              <a:rect r="r" b="b" t="t" l="l"/>
              <a:pathLst>
                <a:path h="884603" w="884603">
                  <a:moveTo>
                    <a:pt x="0" y="0"/>
                  </a:moveTo>
                  <a:lnTo>
                    <a:pt x="884603" y="0"/>
                  </a:lnTo>
                  <a:lnTo>
                    <a:pt x="884603" y="884603"/>
                  </a:lnTo>
                  <a:lnTo>
                    <a:pt x="0" y="884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675061" y="0"/>
              <a:ext cx="956930" cy="956930"/>
            </a:xfrm>
            <a:custGeom>
              <a:avLst/>
              <a:gdLst/>
              <a:ahLst/>
              <a:cxnLst/>
              <a:rect r="r" b="b" t="t" l="l"/>
              <a:pathLst>
                <a:path h="956930" w="956930">
                  <a:moveTo>
                    <a:pt x="0" y="0"/>
                  </a:moveTo>
                  <a:lnTo>
                    <a:pt x="956930" y="0"/>
                  </a:lnTo>
                  <a:lnTo>
                    <a:pt x="956930" y="956930"/>
                  </a:lnTo>
                  <a:lnTo>
                    <a:pt x="0" y="956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711225" y="36163"/>
              <a:ext cx="884603" cy="884603"/>
            </a:xfrm>
            <a:custGeom>
              <a:avLst/>
              <a:gdLst/>
              <a:ahLst/>
              <a:cxnLst/>
              <a:rect r="r" b="b" t="t" l="l"/>
              <a:pathLst>
                <a:path h="884603" w="884603">
                  <a:moveTo>
                    <a:pt x="0" y="0"/>
                  </a:moveTo>
                  <a:lnTo>
                    <a:pt x="884603" y="0"/>
                  </a:lnTo>
                  <a:lnTo>
                    <a:pt x="884603" y="884604"/>
                  </a:lnTo>
                  <a:lnTo>
                    <a:pt x="0" y="884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20703" y="8466278"/>
            <a:ext cx="3044881" cy="50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Славна революція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39795" y="8935086"/>
            <a:ext cx="1352550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Англія,1688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85413" y="3245628"/>
            <a:ext cx="3916947" cy="53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2650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Французька революція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58423" y="3731816"/>
            <a:ext cx="1698477" cy="353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03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Франція,1789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16541" y="857250"/>
            <a:ext cx="95228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Просвітництво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75123" y="2574247"/>
            <a:ext cx="8220703" cy="52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8"/>
              </a:lnSpc>
            </a:pPr>
            <a:r>
              <a:rPr lang="en-US" sz="3105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 пол XVII століття- 1 пол. XVIII століття 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95775" y="0"/>
            <a:ext cx="3516284" cy="10287000"/>
          </a:xfrm>
          <a:custGeom>
            <a:avLst/>
            <a:gdLst/>
            <a:ahLst/>
            <a:cxnLst/>
            <a:rect r="r" b="b" t="t" l="l"/>
            <a:pathLst>
              <a:path h="10287000" w="3516284">
                <a:moveTo>
                  <a:pt x="0" y="0"/>
                </a:moveTo>
                <a:lnTo>
                  <a:pt x="3516284" y="0"/>
                </a:lnTo>
                <a:lnTo>
                  <a:pt x="35162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9074" y="771525"/>
            <a:ext cx="1013329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9DFDB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Художні напрями XVII століття</a:t>
            </a:r>
          </a:p>
        </p:txBody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6210020"/>
          <a:ext cx="9795297" cy="3321038"/>
        </p:xfrm>
        <a:graphic>
          <a:graphicData uri="http://schemas.openxmlformats.org/drawingml/2006/table">
            <a:tbl>
              <a:tblPr/>
              <a:tblGrid>
                <a:gridCol w="4897648"/>
                <a:gridCol w="4897648"/>
              </a:tblGrid>
              <a:tr h="97155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6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spc="150">
                          <a:solidFill>
                            <a:srgbClr val="D9DFDB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ЗБЕРЕГЛИСЯ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28575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36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00" spc="150">
                          <a:solidFill>
                            <a:srgbClr val="D9DFDB"/>
                          </a:solidFill>
                          <a:latin typeface="Evolventa"/>
                          <a:ea typeface="Evolventa"/>
                          <a:cs typeface="Evolventa"/>
                          <a:sym typeface="Evolventa"/>
                        </a:rPr>
                        <a:t>НОВІ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28575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94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49"/>
                        </a:lnSpc>
                        <a:defRPr/>
                      </a:pPr>
                      <a:r>
                        <a:rPr lang="en-US" sz="2699" spc="26">
                          <a:solidFill>
                            <a:srgbClr val="D9DF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Класицизм</a:t>
                      </a:r>
                      <a:endParaRPr lang="en-US" sz="1100"/>
                    </a:p>
                    <a:p>
                      <a:pPr algn="ctr">
                        <a:lnSpc>
                          <a:spcPts val="4049"/>
                        </a:lnSpc>
                      </a:pPr>
                      <a:r>
                        <a:rPr lang="en-US" sz="2699" spc="26">
                          <a:solidFill>
                            <a:srgbClr val="D9DF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Бароко </a:t>
                      </a:r>
                    </a:p>
                    <a:p>
                      <a:pPr algn="ctr">
                        <a:lnSpc>
                          <a:spcPts val="30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19050">
                      <a:solidFill>
                        <a:srgbClr val="212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12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39"/>
                        </a:lnSpc>
                        <a:defRPr/>
                      </a:pPr>
                      <a:r>
                        <a:rPr lang="en-US" sz="2699" spc="134">
                          <a:solidFill>
                            <a:srgbClr val="D9DF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Романтизм 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3239"/>
                        </a:lnSpc>
                        <a:spcBef>
                          <a:spcPct val="0"/>
                        </a:spcBef>
                      </a:pPr>
                      <a:r>
                        <a:rPr lang="en-US" sz="2699" spc="134">
                          <a:solidFill>
                            <a:srgbClr val="D9DF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Рококо</a:t>
                      </a:r>
                    </a:p>
                  </a:txBody>
                  <a:tcPr marL="190500" marR="190500" marT="190500" marB="190500" anchor="t">
                    <a:lnL cmpd="sng" algn="ctr" cap="flat" w="28575">
                      <a:solidFill>
                        <a:srgbClr val="212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21293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0CCB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2560511"/>
            <a:ext cx="11560079" cy="3373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7"/>
              </a:lnSpc>
            </a:pPr>
            <a:r>
              <a:rPr lang="en-US" sz="3041" b="true">
                <a:solidFill>
                  <a:srgbClr val="D9DFDB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Мистецтво наблизилося до науки, соціально-філософської думки. У мистецтві епохи Просвітництва простежується прагнення до раціоналізму, простоти та природності. Художники ставали менш залежними від релігійних тем та символіки, і акцентували увагу на раціональних темах та портретах.</a:t>
            </a:r>
          </a:p>
          <a:p>
            <a:pPr algn="l">
              <a:lnSpc>
                <a:spcPts val="250"/>
              </a:lnSpc>
            </a:pPr>
          </a:p>
        </p:txBody>
      </p:sp>
      <p:sp>
        <p:nvSpPr>
          <p:cNvPr name="AutoShape 6" id="6"/>
          <p:cNvSpPr/>
          <p:nvPr/>
        </p:nvSpPr>
        <p:spPr>
          <a:xfrm>
            <a:off x="0" y="9244012"/>
            <a:ext cx="15534210" cy="14288"/>
          </a:xfrm>
          <a:prstGeom prst="line">
            <a:avLst/>
          </a:prstGeom>
          <a:ln cap="flat" w="28575">
            <a:solidFill>
              <a:srgbClr val="D9DFD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864595">
            <a:off x="12225985" y="6940323"/>
            <a:ext cx="8215871" cy="5271866"/>
          </a:xfrm>
          <a:custGeom>
            <a:avLst/>
            <a:gdLst/>
            <a:ahLst/>
            <a:cxnLst/>
            <a:rect r="r" b="b" t="t" l="l"/>
            <a:pathLst>
              <a:path h="5271866" w="8215871">
                <a:moveTo>
                  <a:pt x="0" y="0"/>
                </a:moveTo>
                <a:lnTo>
                  <a:pt x="8215872" y="0"/>
                </a:lnTo>
                <a:lnTo>
                  <a:pt x="8215872" y="5271866"/>
                </a:lnTo>
                <a:lnTo>
                  <a:pt x="0" y="5271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30737">
            <a:off x="14898988" y="6716685"/>
            <a:ext cx="5111108" cy="5083229"/>
          </a:xfrm>
          <a:custGeom>
            <a:avLst/>
            <a:gdLst/>
            <a:ahLst/>
            <a:cxnLst/>
            <a:rect r="r" b="b" t="t" l="l"/>
            <a:pathLst>
              <a:path h="5083229" w="5111108">
                <a:moveTo>
                  <a:pt x="0" y="0"/>
                </a:moveTo>
                <a:lnTo>
                  <a:pt x="5111108" y="0"/>
                </a:lnTo>
                <a:lnTo>
                  <a:pt x="5111108" y="5083230"/>
                </a:lnTo>
                <a:lnTo>
                  <a:pt x="0" y="50832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7465" y="4487661"/>
            <a:ext cx="6971096" cy="4770639"/>
          </a:xfrm>
          <a:custGeom>
            <a:avLst/>
            <a:gdLst/>
            <a:ahLst/>
            <a:cxnLst/>
            <a:rect r="r" b="b" t="t" l="l"/>
            <a:pathLst>
              <a:path h="4770639" w="6971096">
                <a:moveTo>
                  <a:pt x="0" y="0"/>
                </a:moveTo>
                <a:lnTo>
                  <a:pt x="6971096" y="0"/>
                </a:lnTo>
                <a:lnTo>
                  <a:pt x="6971096" y="4770639"/>
                </a:lnTo>
                <a:lnTo>
                  <a:pt x="0" y="4770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56682" y="4415033"/>
            <a:ext cx="3770791" cy="4922704"/>
          </a:xfrm>
          <a:custGeom>
            <a:avLst/>
            <a:gdLst/>
            <a:ahLst/>
            <a:cxnLst/>
            <a:rect r="r" b="b" t="t" l="l"/>
            <a:pathLst>
              <a:path h="4922704" w="3770791">
                <a:moveTo>
                  <a:pt x="0" y="0"/>
                </a:moveTo>
                <a:lnTo>
                  <a:pt x="3770791" y="0"/>
                </a:lnTo>
                <a:lnTo>
                  <a:pt x="3770791" y="4922705"/>
                </a:lnTo>
                <a:lnTo>
                  <a:pt x="0" y="49227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81338" y="143510"/>
            <a:ext cx="1099994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Англійська школа просвітництва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9798" y="1030605"/>
            <a:ext cx="7063026" cy="626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з ім'ям Уільяма Хогарта (1697—1764)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793079"/>
            <a:ext cx="15305221" cy="101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82545" indent="-291272" lvl="1">
              <a:lnSpc>
                <a:spcPts val="3777"/>
              </a:lnSpc>
              <a:buFont typeface="Arial"/>
              <a:buChar char="•"/>
            </a:pPr>
            <a:r>
              <a:rPr lang="en-US" sz="2698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Висміювання соціальних проблем, моральних порушень, корупції, безкультур'я та інших негативних явищ суспільства тогочасної Англії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96597" y="2999335"/>
            <a:ext cx="7582138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Відомі роботи Хогарта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159909" y="4494471"/>
            <a:ext cx="3773186" cy="4763829"/>
          </a:xfrm>
          <a:custGeom>
            <a:avLst/>
            <a:gdLst/>
            <a:ahLst/>
            <a:cxnLst/>
            <a:rect r="r" b="b" t="t" l="l"/>
            <a:pathLst>
              <a:path h="4763829" w="3773186">
                <a:moveTo>
                  <a:pt x="0" y="0"/>
                </a:moveTo>
                <a:lnTo>
                  <a:pt x="3773185" y="0"/>
                </a:lnTo>
                <a:lnTo>
                  <a:pt x="3773185" y="4763829"/>
                </a:lnTo>
                <a:lnTo>
                  <a:pt x="0" y="4763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91482" y="9247326"/>
            <a:ext cx="2583061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Родина Строуд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60467" y="9289871"/>
            <a:ext cx="3667006" cy="4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Автопортрет з собакою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87666" y="9273361"/>
            <a:ext cx="2411492" cy="48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Єпископ Хоудлі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523" y="5073062"/>
            <a:ext cx="1744928" cy="2363584"/>
          </a:xfrm>
          <a:custGeom>
            <a:avLst/>
            <a:gdLst/>
            <a:ahLst/>
            <a:cxnLst/>
            <a:rect r="r" b="b" t="t" l="l"/>
            <a:pathLst>
              <a:path h="2363584" w="1744928">
                <a:moveTo>
                  <a:pt x="0" y="0"/>
                </a:moveTo>
                <a:lnTo>
                  <a:pt x="1744928" y="0"/>
                </a:lnTo>
                <a:lnTo>
                  <a:pt x="1744928" y="2363584"/>
                </a:lnTo>
                <a:lnTo>
                  <a:pt x="0" y="2363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6347" y="4986729"/>
            <a:ext cx="1821886" cy="2449917"/>
          </a:xfrm>
          <a:custGeom>
            <a:avLst/>
            <a:gdLst/>
            <a:ahLst/>
            <a:cxnLst/>
            <a:rect r="r" b="b" t="t" l="l"/>
            <a:pathLst>
              <a:path h="2449917" w="1821886">
                <a:moveTo>
                  <a:pt x="0" y="0"/>
                </a:moveTo>
                <a:lnTo>
                  <a:pt x="1821886" y="0"/>
                </a:lnTo>
                <a:lnTo>
                  <a:pt x="1821886" y="2449917"/>
                </a:lnTo>
                <a:lnTo>
                  <a:pt x="0" y="2449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21401" y="2662458"/>
            <a:ext cx="5069397" cy="3592396"/>
          </a:xfrm>
          <a:custGeom>
            <a:avLst/>
            <a:gdLst/>
            <a:ahLst/>
            <a:cxnLst/>
            <a:rect r="r" b="b" t="t" l="l"/>
            <a:pathLst>
              <a:path h="3592396" w="5069397">
                <a:moveTo>
                  <a:pt x="0" y="0"/>
                </a:moveTo>
                <a:lnTo>
                  <a:pt x="5069397" y="0"/>
                </a:lnTo>
                <a:lnTo>
                  <a:pt x="5069397" y="3592396"/>
                </a:lnTo>
                <a:lnTo>
                  <a:pt x="0" y="3592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597" r="0" b="-759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21401" y="6426080"/>
            <a:ext cx="5069397" cy="3525004"/>
          </a:xfrm>
          <a:custGeom>
            <a:avLst/>
            <a:gdLst/>
            <a:ahLst/>
            <a:cxnLst/>
            <a:rect r="r" b="b" t="t" l="l"/>
            <a:pathLst>
              <a:path h="3525004" w="5069397">
                <a:moveTo>
                  <a:pt x="0" y="0"/>
                </a:moveTo>
                <a:lnTo>
                  <a:pt x="5069397" y="0"/>
                </a:lnTo>
                <a:lnTo>
                  <a:pt x="5069397" y="3525004"/>
                </a:lnTo>
                <a:lnTo>
                  <a:pt x="0" y="3525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0758" y="2662458"/>
            <a:ext cx="5130284" cy="3592396"/>
          </a:xfrm>
          <a:custGeom>
            <a:avLst/>
            <a:gdLst/>
            <a:ahLst/>
            <a:cxnLst/>
            <a:rect r="r" b="b" t="t" l="l"/>
            <a:pathLst>
              <a:path h="3592396" w="5130284">
                <a:moveTo>
                  <a:pt x="0" y="0"/>
                </a:moveTo>
                <a:lnTo>
                  <a:pt x="5130285" y="0"/>
                </a:lnTo>
                <a:lnTo>
                  <a:pt x="5130285" y="3592396"/>
                </a:lnTo>
                <a:lnTo>
                  <a:pt x="0" y="3592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900" r="0" b="-690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70758" y="6426080"/>
            <a:ext cx="5130284" cy="3530374"/>
          </a:xfrm>
          <a:custGeom>
            <a:avLst/>
            <a:gdLst/>
            <a:ahLst/>
            <a:cxnLst/>
            <a:rect r="r" b="b" t="t" l="l"/>
            <a:pathLst>
              <a:path h="3530374" w="5130284">
                <a:moveTo>
                  <a:pt x="0" y="0"/>
                </a:moveTo>
                <a:lnTo>
                  <a:pt x="5130285" y="0"/>
                </a:lnTo>
                <a:lnTo>
                  <a:pt x="5130285" y="3530374"/>
                </a:lnTo>
                <a:lnTo>
                  <a:pt x="0" y="35303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931" r="0" b="-693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565039"/>
            <a:ext cx="11248348" cy="832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4857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Тенденції просвітництва у Франції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7074" y="1862982"/>
            <a:ext cx="14084618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У французькому рококо видатними митцями були Жан-Антуан Ватто та Франсуа Буше.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31182" y="4623023"/>
            <a:ext cx="6612216" cy="288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4"/>
              </a:lnSpc>
            </a:pPr>
            <a:r>
              <a:rPr lang="en-US" sz="17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Франсуа Буше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20115" y="4670839"/>
            <a:ext cx="1561743" cy="24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Жан-Антуан Ватто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56915" y="7108234"/>
            <a:ext cx="5574169" cy="2587646"/>
          </a:xfrm>
          <a:custGeom>
            <a:avLst/>
            <a:gdLst/>
            <a:ahLst/>
            <a:cxnLst/>
            <a:rect r="r" b="b" t="t" l="l"/>
            <a:pathLst>
              <a:path h="2587646" w="5574169">
                <a:moveTo>
                  <a:pt x="0" y="0"/>
                </a:moveTo>
                <a:lnTo>
                  <a:pt x="5574170" y="0"/>
                </a:lnTo>
                <a:lnTo>
                  <a:pt x="5574170" y="2587645"/>
                </a:lnTo>
                <a:lnTo>
                  <a:pt x="0" y="25876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5576" t="0" r="-15657" b="-12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814336"/>
            <a:ext cx="3530697" cy="2908785"/>
          </a:xfrm>
          <a:custGeom>
            <a:avLst/>
            <a:gdLst/>
            <a:ahLst/>
            <a:cxnLst/>
            <a:rect r="r" b="b" t="t" l="l"/>
            <a:pathLst>
              <a:path h="2908785" w="3530697">
                <a:moveTo>
                  <a:pt x="0" y="0"/>
                </a:moveTo>
                <a:lnTo>
                  <a:pt x="3530697" y="0"/>
                </a:lnTo>
                <a:lnTo>
                  <a:pt x="3530697" y="2908785"/>
                </a:lnTo>
                <a:lnTo>
                  <a:pt x="0" y="2908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4598" y="6550511"/>
            <a:ext cx="2877238" cy="3436436"/>
          </a:xfrm>
          <a:custGeom>
            <a:avLst/>
            <a:gdLst/>
            <a:ahLst/>
            <a:cxnLst/>
            <a:rect r="r" b="b" t="t" l="l"/>
            <a:pathLst>
              <a:path h="3436436" w="2877238">
                <a:moveTo>
                  <a:pt x="0" y="0"/>
                </a:moveTo>
                <a:lnTo>
                  <a:pt x="2877238" y="0"/>
                </a:lnTo>
                <a:lnTo>
                  <a:pt x="2877238" y="3436435"/>
                </a:lnTo>
                <a:lnTo>
                  <a:pt x="0" y="34364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6475" y="2772113"/>
            <a:ext cx="7205845" cy="3778398"/>
            <a:chOff x="0" y="0"/>
            <a:chExt cx="1897836" cy="9951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7836" cy="995134"/>
            </a:xfrm>
            <a:custGeom>
              <a:avLst/>
              <a:gdLst/>
              <a:ahLst/>
              <a:cxnLst/>
              <a:rect r="r" b="b" t="t" l="l"/>
              <a:pathLst>
                <a:path h="995134" w="1897836">
                  <a:moveTo>
                    <a:pt x="54794" y="0"/>
                  </a:moveTo>
                  <a:lnTo>
                    <a:pt x="1843042" y="0"/>
                  </a:lnTo>
                  <a:cubicBezTo>
                    <a:pt x="1857574" y="0"/>
                    <a:pt x="1871511" y="5773"/>
                    <a:pt x="1881787" y="16049"/>
                  </a:cubicBezTo>
                  <a:cubicBezTo>
                    <a:pt x="1892063" y="26325"/>
                    <a:pt x="1897836" y="40262"/>
                    <a:pt x="1897836" y="54794"/>
                  </a:cubicBezTo>
                  <a:lnTo>
                    <a:pt x="1897836" y="940339"/>
                  </a:lnTo>
                  <a:cubicBezTo>
                    <a:pt x="1897836" y="970601"/>
                    <a:pt x="1873303" y="995134"/>
                    <a:pt x="1843042" y="995134"/>
                  </a:cubicBezTo>
                  <a:lnTo>
                    <a:pt x="54794" y="995134"/>
                  </a:lnTo>
                  <a:cubicBezTo>
                    <a:pt x="40262" y="995134"/>
                    <a:pt x="26325" y="989361"/>
                    <a:pt x="16049" y="979085"/>
                  </a:cubicBezTo>
                  <a:cubicBezTo>
                    <a:pt x="5773" y="968809"/>
                    <a:pt x="0" y="954872"/>
                    <a:pt x="0" y="940339"/>
                  </a:cubicBezTo>
                  <a:lnTo>
                    <a:pt x="0" y="54794"/>
                  </a:lnTo>
                  <a:cubicBezTo>
                    <a:pt x="0" y="40262"/>
                    <a:pt x="5773" y="26325"/>
                    <a:pt x="16049" y="16049"/>
                  </a:cubicBezTo>
                  <a:cubicBezTo>
                    <a:pt x="26325" y="5773"/>
                    <a:pt x="40262" y="0"/>
                    <a:pt x="54794" y="0"/>
                  </a:cubicBezTo>
                  <a:close/>
                </a:path>
              </a:pathLst>
            </a:custGeom>
            <a:solidFill>
              <a:srgbClr val="D0CCB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23825"/>
              <a:ext cx="1897836" cy="1118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48693" y="2503904"/>
            <a:ext cx="7469003" cy="3993709"/>
            <a:chOff x="0" y="0"/>
            <a:chExt cx="1967145" cy="10518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7145" cy="1051841"/>
            </a:xfrm>
            <a:custGeom>
              <a:avLst/>
              <a:gdLst/>
              <a:ahLst/>
              <a:cxnLst/>
              <a:rect r="r" b="b" t="t" l="l"/>
              <a:pathLst>
                <a:path h="1051841" w="1967145">
                  <a:moveTo>
                    <a:pt x="52475" y="0"/>
                  </a:moveTo>
                  <a:lnTo>
                    <a:pt x="1914670" y="0"/>
                  </a:lnTo>
                  <a:cubicBezTo>
                    <a:pt x="1928587" y="0"/>
                    <a:pt x="1941934" y="5529"/>
                    <a:pt x="1951775" y="15370"/>
                  </a:cubicBezTo>
                  <a:cubicBezTo>
                    <a:pt x="1961616" y="25210"/>
                    <a:pt x="1967145" y="38558"/>
                    <a:pt x="1967145" y="52475"/>
                  </a:cubicBezTo>
                  <a:lnTo>
                    <a:pt x="1967145" y="999366"/>
                  </a:lnTo>
                  <a:cubicBezTo>
                    <a:pt x="1967145" y="1013283"/>
                    <a:pt x="1961616" y="1026631"/>
                    <a:pt x="1951775" y="1036472"/>
                  </a:cubicBezTo>
                  <a:cubicBezTo>
                    <a:pt x="1941934" y="1046313"/>
                    <a:pt x="1928587" y="1051841"/>
                    <a:pt x="1914670" y="1051841"/>
                  </a:cubicBezTo>
                  <a:lnTo>
                    <a:pt x="52475" y="1051841"/>
                  </a:lnTo>
                  <a:cubicBezTo>
                    <a:pt x="38558" y="1051841"/>
                    <a:pt x="25210" y="1046313"/>
                    <a:pt x="15370" y="1036472"/>
                  </a:cubicBezTo>
                  <a:cubicBezTo>
                    <a:pt x="5529" y="1026631"/>
                    <a:pt x="0" y="1013283"/>
                    <a:pt x="0" y="999366"/>
                  </a:cubicBezTo>
                  <a:lnTo>
                    <a:pt x="0" y="52475"/>
                  </a:lnTo>
                  <a:cubicBezTo>
                    <a:pt x="0" y="38558"/>
                    <a:pt x="5529" y="25210"/>
                    <a:pt x="15370" y="15370"/>
                  </a:cubicBezTo>
                  <a:cubicBezTo>
                    <a:pt x="25210" y="5529"/>
                    <a:pt x="38558" y="0"/>
                    <a:pt x="52475" y="0"/>
                  </a:cubicBezTo>
                  <a:close/>
                </a:path>
              </a:pathLst>
            </a:custGeom>
            <a:solidFill>
              <a:srgbClr val="21293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1967145" cy="1175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903924">
            <a:off x="13791913" y="-2841384"/>
            <a:ext cx="6379872" cy="6345073"/>
          </a:xfrm>
          <a:custGeom>
            <a:avLst/>
            <a:gdLst/>
            <a:ahLst/>
            <a:cxnLst/>
            <a:rect r="r" b="b" t="t" l="l"/>
            <a:pathLst>
              <a:path h="6345073" w="6379872">
                <a:moveTo>
                  <a:pt x="0" y="0"/>
                </a:moveTo>
                <a:lnTo>
                  <a:pt x="6379872" y="0"/>
                </a:lnTo>
                <a:lnTo>
                  <a:pt x="6379872" y="6345073"/>
                </a:lnTo>
                <a:lnTo>
                  <a:pt x="0" y="63450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1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7262" y="2629238"/>
            <a:ext cx="7250434" cy="373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520" indent="-323760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Споруди: замки, палаци, церкви</a:t>
            </a:r>
          </a:p>
          <a:p>
            <a:pPr algn="l" marL="647520" indent="-323760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Ліпний декор та величезна кількість деталей</a:t>
            </a:r>
          </a:p>
          <a:p>
            <a:pPr algn="l" marL="647520" indent="-323760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Позолота, шовкові шпалери та криштальні люстри</a:t>
            </a:r>
          </a:p>
          <a:p>
            <a:pPr algn="l" marL="647520" indent="-323760" lvl="1">
              <a:lnSpc>
                <a:spcPts val="4198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Малі форми живопису, скульптури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9224" y="-126047"/>
            <a:ext cx="4222313" cy="1852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Рококо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12925" y="789621"/>
            <a:ext cx="7364016" cy="43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9"/>
              </a:lnSpc>
            </a:pPr>
            <a:r>
              <a:rPr lang="en-US" sz="254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— як останній етап розвитку стилю бароко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80015" y="2638763"/>
            <a:ext cx="6993851" cy="3398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Evolventa"/>
                <a:ea typeface="Evolventa"/>
                <a:cs typeface="Evolventa"/>
                <a:sym typeface="Evolventa"/>
              </a:rPr>
              <a:t>Початково, у 18 ст., термін вживали іронічно й він мав негативну конотацію. Стилістика рококо характерна для Франції 1715–1780, звідки вона як мода поширилася у 1730-х на землі Німеччини, Польщу, Чехію і Словаччину, Угорщину та Україну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59041" y="0"/>
            <a:ext cx="14022740" cy="10287000"/>
          </a:xfrm>
          <a:custGeom>
            <a:avLst/>
            <a:gdLst/>
            <a:ahLst/>
            <a:cxnLst/>
            <a:rect r="r" b="b" t="t" l="l"/>
            <a:pathLst>
              <a:path h="10287000" w="14022740">
                <a:moveTo>
                  <a:pt x="0" y="0"/>
                </a:moveTo>
                <a:lnTo>
                  <a:pt x="14022740" y="0"/>
                </a:lnTo>
                <a:lnTo>
                  <a:pt x="14022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848" t="0" r="-484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005" y="408640"/>
            <a:ext cx="4145643" cy="118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5"/>
              </a:lnSpc>
            </a:pPr>
            <a:r>
              <a:rPr lang="en-US" sz="3425" b="true">
                <a:solidFill>
                  <a:srgbClr val="D9DFD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Приклади рококо в архітектурі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8853" y="3252063"/>
            <a:ext cx="4009947" cy="1204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b="true">
                <a:solidFill>
                  <a:srgbClr val="D9DFDB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Площа Станіслава в Нансі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915027" y="4470944"/>
            <a:ext cx="2937599" cy="0"/>
          </a:xfrm>
          <a:prstGeom prst="line">
            <a:avLst/>
          </a:prstGeom>
          <a:ln cap="flat" w="28575">
            <a:solidFill>
              <a:srgbClr val="D9DF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78853" y="4695477"/>
            <a:ext cx="4125304" cy="246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D9DFDB"/>
                </a:solidFill>
                <a:latin typeface="Open Sans"/>
                <a:ea typeface="Open Sans"/>
                <a:cs typeface="Open Sans"/>
                <a:sym typeface="Open Sans"/>
              </a:rPr>
              <a:t>Збудована в XVIII столітті за часів рококо під керівництвом архітектора Еммануеля Герема. Площа відома своєю розкішною архітектурою, яка включає палац Карл II, собор Нотр-Дам, та інші історичні будівлі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03924">
            <a:off x="-2274909" y="6671281"/>
            <a:ext cx="6379872" cy="6345073"/>
          </a:xfrm>
          <a:custGeom>
            <a:avLst/>
            <a:gdLst/>
            <a:ahLst/>
            <a:cxnLst/>
            <a:rect r="r" b="b" t="t" l="l"/>
            <a:pathLst>
              <a:path h="6345073" w="6379872">
                <a:moveTo>
                  <a:pt x="0" y="0"/>
                </a:moveTo>
                <a:lnTo>
                  <a:pt x="6379872" y="0"/>
                </a:lnTo>
                <a:lnTo>
                  <a:pt x="6379872" y="6345073"/>
                </a:lnTo>
                <a:lnTo>
                  <a:pt x="0" y="634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5873" y="0"/>
            <a:ext cx="12992127" cy="10287000"/>
          </a:xfrm>
          <a:custGeom>
            <a:avLst/>
            <a:gdLst/>
            <a:ahLst/>
            <a:cxnLst/>
            <a:rect r="r" b="b" t="t" l="l"/>
            <a:pathLst>
              <a:path h="10287000" w="12992127">
                <a:moveTo>
                  <a:pt x="0" y="0"/>
                </a:moveTo>
                <a:lnTo>
                  <a:pt x="12992127" y="0"/>
                </a:lnTo>
                <a:lnTo>
                  <a:pt x="1299212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75" t="-1608" r="-1057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1005" y="408640"/>
            <a:ext cx="4145643" cy="118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5"/>
              </a:lnSpc>
            </a:pPr>
            <a:r>
              <a:rPr lang="en-US" sz="3425" b="true">
                <a:solidFill>
                  <a:srgbClr val="D9DFD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Приклади рококо в архітектурі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94210" y="3537813"/>
            <a:ext cx="4009947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D9DFDB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Фонтан Треві </a:t>
            </a:r>
          </a:p>
        </p:txBody>
      </p:sp>
      <p:sp>
        <p:nvSpPr>
          <p:cNvPr name="AutoShape 5" id="5"/>
          <p:cNvSpPr/>
          <p:nvPr/>
        </p:nvSpPr>
        <p:spPr>
          <a:xfrm>
            <a:off x="1491794" y="4429081"/>
            <a:ext cx="1871882" cy="0"/>
          </a:xfrm>
          <a:prstGeom prst="line">
            <a:avLst/>
          </a:prstGeom>
          <a:ln cap="flat" w="28575">
            <a:solidFill>
              <a:srgbClr val="D9DF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52799" y="4920313"/>
            <a:ext cx="4292768" cy="147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D9DFDB"/>
                </a:solidFill>
                <a:latin typeface="Open Sans"/>
                <a:ea typeface="Open Sans"/>
                <a:cs typeface="Open Sans"/>
                <a:sym typeface="Open Sans"/>
              </a:rPr>
              <a:t>Найбільший фонтан у Римі, Італія. Був побудований в період з 1732 по 1762 рік за проектом архітектора Ніколо Сальві.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903924">
            <a:off x="-2274909" y="6671281"/>
            <a:ext cx="6379872" cy="6345073"/>
          </a:xfrm>
          <a:custGeom>
            <a:avLst/>
            <a:gdLst/>
            <a:ahLst/>
            <a:cxnLst/>
            <a:rect r="r" b="b" t="t" l="l"/>
            <a:pathLst>
              <a:path h="6345073" w="6379872">
                <a:moveTo>
                  <a:pt x="0" y="0"/>
                </a:moveTo>
                <a:lnTo>
                  <a:pt x="6379872" y="0"/>
                </a:lnTo>
                <a:lnTo>
                  <a:pt x="6379872" y="6345073"/>
                </a:lnTo>
                <a:lnTo>
                  <a:pt x="0" y="634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29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7647" y="4026304"/>
            <a:ext cx="8135709" cy="5782236"/>
          </a:xfrm>
          <a:custGeom>
            <a:avLst/>
            <a:gdLst/>
            <a:ahLst/>
            <a:cxnLst/>
            <a:rect r="r" b="b" t="t" l="l"/>
            <a:pathLst>
              <a:path h="5782236" w="8135709">
                <a:moveTo>
                  <a:pt x="0" y="0"/>
                </a:moveTo>
                <a:lnTo>
                  <a:pt x="8135709" y="0"/>
                </a:lnTo>
                <a:lnTo>
                  <a:pt x="8135709" y="5782236"/>
                </a:lnTo>
                <a:lnTo>
                  <a:pt x="0" y="5782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387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680459" y="2605031"/>
            <a:ext cx="3318259" cy="0"/>
          </a:xfrm>
          <a:prstGeom prst="line">
            <a:avLst/>
          </a:prstGeom>
          <a:ln cap="flat" w="28575">
            <a:solidFill>
              <a:srgbClr val="D9DF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580023" y="4026304"/>
            <a:ext cx="7935089" cy="5782236"/>
          </a:xfrm>
          <a:custGeom>
            <a:avLst/>
            <a:gdLst/>
            <a:ahLst/>
            <a:cxnLst/>
            <a:rect r="r" b="b" t="t" l="l"/>
            <a:pathLst>
              <a:path h="5782236" w="7935089">
                <a:moveTo>
                  <a:pt x="0" y="0"/>
                </a:moveTo>
                <a:lnTo>
                  <a:pt x="7935089" y="0"/>
                </a:lnTo>
                <a:lnTo>
                  <a:pt x="7935089" y="5782236"/>
                </a:lnTo>
                <a:lnTo>
                  <a:pt x="0" y="5782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872" r="0" b="-506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6862" y="275597"/>
            <a:ext cx="9528424" cy="753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5"/>
              </a:lnSpc>
            </a:pPr>
            <a:r>
              <a:rPr lang="en-US" sz="3725" b="true">
                <a:solidFill>
                  <a:srgbClr val="D9DFDB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Приклади рококо в архітектурі України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1096" y="1767498"/>
            <a:ext cx="5062580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D9DFDB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Андріївська церква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928" y="2839059"/>
            <a:ext cx="8551146" cy="1842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D9DFDB"/>
                </a:solidFill>
                <a:latin typeface="Open Sans"/>
                <a:ea typeface="Open Sans"/>
                <a:cs typeface="Open Sans"/>
                <a:sym typeface="Open Sans"/>
              </a:rPr>
              <a:t>Побудована у стилі бароко з елементам рококо в 1744-1754 роках за проектом Бартоломео Растреллі. Церква славиться бароковим дизайном та величною дерев'яною іконостасом.</a:t>
            </a:r>
          </a:p>
          <a:p>
            <a:pPr algn="ctr">
              <a:lnSpc>
                <a:spcPts val="2940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10101041" y="2605031"/>
            <a:ext cx="7158259" cy="0"/>
          </a:xfrm>
          <a:prstGeom prst="line">
            <a:avLst/>
          </a:prstGeom>
          <a:ln cap="flat" w="28575">
            <a:solidFill>
              <a:srgbClr val="D9DFD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271995" y="1767498"/>
            <a:ext cx="8675025" cy="711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D9DFDB"/>
                </a:solidFill>
                <a:latin typeface="Evolventa Bold"/>
                <a:ea typeface="Evolventa Bold"/>
                <a:cs typeface="Evolventa Bold"/>
                <a:sym typeface="Evolventa Bold"/>
              </a:rPr>
              <a:t>Собор Різдва Богородиці та дзвіниця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71995" y="2839059"/>
            <a:ext cx="8551146" cy="1099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D9DFDB"/>
                </a:solidFill>
                <a:latin typeface="Open Sans"/>
                <a:ea typeface="Open Sans"/>
                <a:cs typeface="Open Sans"/>
                <a:sym typeface="Open Sans"/>
              </a:rPr>
              <a:t>Історична православна церква, розташована в місті Козельці, Україна. Споруджений у стилі українського бароко з елементами класицизму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DAF-jHklxHA</dc:identifier>
  <dcterms:modified xsi:type="dcterms:W3CDTF">2011-08-01T06:04:30Z</dcterms:modified>
  <cp:revision>1</cp:revision>
  <dc:title>Mid-Year Report Professional Presentation in Navy Blue Professional Style</dc:title>
</cp:coreProperties>
</file>